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3"/>
    <p:sldId id="259" r:id="rId4"/>
    <p:sldId id="260" r:id="rId5"/>
    <p:sldId id="268" r:id="rId6"/>
    <p:sldId id="262" r:id="rId7"/>
    <p:sldId id="263" r:id="rId8"/>
    <p:sldId id="269" r:id="rId9"/>
    <p:sldId id="261" r:id="rId10"/>
    <p:sldId id="266" r:id="rId11"/>
    <p:sldId id="272" r:id="rId12"/>
    <p:sldId id="273" r:id="rId13"/>
    <p:sldId id="267" r:id="rId14"/>
    <p:sldId id="271" r:id="rId15"/>
    <p:sldId id="270" r:id="rId16"/>
    <p:sldId id="25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6DDE4"/>
    <a:srgbClr val="229FDE"/>
    <a:srgbClr val="82C9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49"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2.jpeg>
</file>

<file path=ppt/media/image3.jpeg>
</file>

<file path=ppt/media/image4.jpeg>
</file>

<file path=ppt/media/image5.jpe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120D88-4418-42FB-BD64-BA21AAFA1A2E}"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2E8D0-FA90-4149-89D1-0A50848A0017}"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6BFF4B8-6D05-4BC2-9A15-87262F41AA2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A6BFF4B8-6D05-4BC2-9A15-87262F41AA2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A6BFF4B8-6D05-4BC2-9A15-87262F41AA2B}"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BFF4B8-6D05-4BC2-9A15-87262F41AA2B}"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BFF4B8-6D05-4BC2-9A15-87262F41AA2B}"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6BFF4B8-6D05-4BC2-9A15-87262F41AA2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9D4E46F-8BD5-426E-9433-2133D208C3B4}" type="slidenum">
              <a:rPr lang="en-IN" smtClean="0"/>
            </a:fld>
            <a:endParaRPr lang="en-IN"/>
          </a:p>
        </p:txBody>
      </p:sp>
      <p:sp>
        <p:nvSpPr>
          <p:cNvPr id="5" name="Date Placeholder 4"/>
          <p:cNvSpPr>
            <a:spLocks noGrp="1"/>
          </p:cNvSpPr>
          <p:nvPr>
            <p:ph type="dt" sz="half" idx="10"/>
          </p:nvPr>
        </p:nvSpPr>
        <p:spPr/>
        <p:txBody>
          <a:bodyPr/>
          <a:lstStyle/>
          <a:p>
            <a:fld id="{A6BFF4B8-6D05-4BC2-9A15-87262F41AA2B}" type="datetimeFigureOut">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6BFF4B8-6D05-4BC2-9A15-87262F41AA2B}" type="datetimeFigureOut">
              <a:rPr lang="en-IN" smtClean="0"/>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9D4E46F-8BD5-426E-9433-2133D208C3B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jpeg"/><Relationship Id="rId1"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image" Target="../media/image17.png"/><Relationship Id="rId2" Type="http://schemas.microsoft.com/office/2007/relationships/media" Target="../media/media1.mp4"/><Relationship Id="rId1" Type="http://schemas.openxmlformats.org/officeDocument/2006/relationships/video" Target="../media/media1.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3.jpe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9.png"/><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11.jpe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1179443"/>
            <a:ext cx="7766936" cy="1709531"/>
          </a:xfrm>
        </p:spPr>
        <p:txBody>
          <a:bodyPr>
            <a:normAutofit/>
          </a:bodyPr>
          <a:lstStyle/>
          <a:p>
            <a:pPr algn="ctr"/>
            <a:r>
              <a:rPr lang="en-IN" sz="4000" b="1" dirty="0">
                <a:solidFill>
                  <a:schemeClr val="accent2"/>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Expenditure Data Analysis Project</a:t>
            </a:r>
            <a:br>
              <a:rPr lang="en-IN" sz="4000" b="1" dirty="0">
                <a:solidFill>
                  <a:schemeClr val="accent2"/>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br>
            <a:endParaRPr lang="en-IN" sz="4000" dirty="0">
              <a:solidFill>
                <a:schemeClr val="accent2"/>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24000" y="4505738"/>
            <a:ext cx="9144000" cy="752061"/>
          </a:xfrm>
        </p:spPr>
        <p:txBody>
          <a:bodyPr>
            <a:normAutofit/>
          </a:bodyPr>
          <a:lstStyle/>
          <a:p>
            <a:r>
              <a:rPr lang="en-US" sz="32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IN" altLang="en-US" sz="32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Suman Bhandari</a:t>
            </a:r>
            <a:endParaRPr lang="en-IN" altLang="en-US" sz="3200" dirty="0">
              <a:solidFill>
                <a:schemeClr val="accent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1">
            <a:extLst>
              <a:ext uri="{28A0092B-C50C-407E-A947-70E740481C1C}">
                <a14:useLocalDpi xmlns:a14="http://schemas.microsoft.com/office/drawing/2010/main" val="0"/>
              </a:ext>
            </a:extLst>
          </a:blip>
          <a:srcRect/>
          <a:stretch>
            <a:fillRect/>
          </a:stretch>
        </p:blipFill>
        <p:spPr bwMode="auto">
          <a:xfrm>
            <a:off x="1033986" y="2080591"/>
            <a:ext cx="7222118" cy="3843131"/>
          </a:xfrm>
          <a:prstGeom prst="rect">
            <a:avLst/>
          </a:prstGeom>
          <a:noFill/>
          <a:ln>
            <a:noFill/>
          </a:ln>
        </p:spPr>
      </p:pic>
      <p:sp>
        <p:nvSpPr>
          <p:cNvPr id="3" name="TextBox 2"/>
          <p:cNvSpPr txBox="1"/>
          <p:nvPr/>
        </p:nvSpPr>
        <p:spPr>
          <a:xfrm>
            <a:off x="901147" y="265043"/>
            <a:ext cx="8507895" cy="1846659"/>
          </a:xfrm>
          <a:prstGeom prst="rect">
            <a:avLst/>
          </a:prstGeom>
          <a:noFill/>
        </p:spPr>
        <p:txBody>
          <a:bodyPr wrap="square" rtlCol="0">
            <a:spAutoFit/>
          </a:bodyPr>
          <a:lstStyle/>
          <a:p>
            <a:r>
              <a:rPr lang="en-US" sz="4000" b="1" dirty="0">
                <a:solidFill>
                  <a:schemeClr val="accent2"/>
                </a:solidFill>
                <a:latin typeface="Times New Roman" panose="02020603050405020304" pitchFamily="18" charset="0"/>
                <a:cs typeface="Times New Roman" panose="02020603050405020304" pitchFamily="18" charset="0"/>
              </a:rPr>
              <a:t>Creating map for states wise analysis</a:t>
            </a:r>
            <a:endParaRPr lang="en-US" sz="4000" b="1" dirty="0">
              <a:solidFill>
                <a:schemeClr val="accent2"/>
              </a:solidFill>
              <a:latin typeface="Times New Roman" panose="02020603050405020304" pitchFamily="18" charset="0"/>
              <a:cs typeface="Times New Roman" panose="02020603050405020304" pitchFamily="18" charset="0"/>
            </a:endParaRPr>
          </a:p>
          <a:p>
            <a:endParaRPr lang="en-US" sz="2000" b="1" dirty="0">
              <a:solidFill>
                <a:schemeClr val="accent2"/>
              </a:solidFill>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Values shown in card.</a:t>
            </a:r>
            <a:endParaRPr lang="en-US" dirty="0">
              <a:latin typeface="Times New Roman" panose="02020603050405020304" pitchFamily="18" charset="0"/>
              <a:cs typeface="Times New Roman" panose="02020603050405020304" pitchFamily="18" charset="0"/>
            </a:endParaRPr>
          </a:p>
          <a:p>
            <a:pPr>
              <a:buClr>
                <a:srgbClr val="56DDE4"/>
              </a:buClr>
            </a:pPr>
            <a:endParaRPr lang="en-US" dirty="0">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State name and corresponding expenditure value in table</a:t>
            </a:r>
            <a:endParaRPr lang="en-IN"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033986" y="5923722"/>
            <a:ext cx="5181284"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state wise expenditure analysis</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1">
            <a:extLst>
              <a:ext uri="{28A0092B-C50C-407E-A947-70E740481C1C}">
                <a14:useLocalDpi xmlns:a14="http://schemas.microsoft.com/office/drawing/2010/main" val="0"/>
              </a:ext>
            </a:extLst>
          </a:blip>
          <a:srcRect/>
          <a:stretch>
            <a:fillRect/>
          </a:stretch>
        </p:blipFill>
        <p:spPr bwMode="auto">
          <a:xfrm>
            <a:off x="1853233" y="742122"/>
            <a:ext cx="7675079" cy="2345635"/>
          </a:xfrm>
          <a:prstGeom prst="rect">
            <a:avLst/>
          </a:prstGeom>
          <a:noFill/>
          <a:ln>
            <a:noFill/>
          </a:ln>
        </p:spPr>
      </p:pic>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1853233" y="3087758"/>
            <a:ext cx="7807602" cy="2690190"/>
          </a:xfrm>
          <a:prstGeom prst="rect">
            <a:avLst/>
          </a:prstGeom>
          <a:noFill/>
          <a:ln>
            <a:noFill/>
          </a:ln>
        </p:spPr>
      </p:pic>
      <p:sp>
        <p:nvSpPr>
          <p:cNvPr id="4" name="TextBox 3"/>
          <p:cNvSpPr txBox="1"/>
          <p:nvPr/>
        </p:nvSpPr>
        <p:spPr>
          <a:xfrm>
            <a:off x="662609" y="212035"/>
            <a:ext cx="10535478"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State wise and annual report in stack column charts</a:t>
            </a:r>
            <a:endParaRPr lang="en-IN" sz="3200" b="1" dirty="0">
              <a:solidFill>
                <a:schemeClr val="accent2"/>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768626" y="6135757"/>
            <a:ext cx="6639339"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State wise and annual report in stack column charts</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1778000"/>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Final Dashboard:</a:t>
            </a:r>
            <a:endParaRPr lang="en-IN" sz="4000" b="1" dirty="0">
              <a:solidFill>
                <a:schemeClr val="accent2"/>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87228" y="1804554"/>
            <a:ext cx="8744699" cy="4800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1">
            <a:extLst>
              <a:ext uri="{28A0092B-C50C-407E-A947-70E740481C1C}">
                <a14:useLocalDpi xmlns:a14="http://schemas.microsoft.com/office/drawing/2010/main" val="0"/>
              </a:ext>
            </a:extLst>
          </a:blip>
          <a:srcRect l="3468" t="19649" r="11196"/>
          <a:stretch>
            <a:fillRect/>
          </a:stretch>
        </p:blipFill>
        <p:spPr bwMode="auto">
          <a:xfrm>
            <a:off x="1121050" y="1948070"/>
            <a:ext cx="8128967" cy="4373217"/>
          </a:xfrm>
          <a:prstGeom prst="rect">
            <a:avLst/>
          </a:prstGeom>
          <a:noFill/>
          <a:ln>
            <a:noFill/>
          </a:ln>
        </p:spPr>
      </p:pic>
      <p:sp>
        <p:nvSpPr>
          <p:cNvPr id="3" name="TextBox 2"/>
          <p:cNvSpPr txBox="1"/>
          <p:nvPr/>
        </p:nvSpPr>
        <p:spPr>
          <a:xfrm>
            <a:off x="1020417" y="808383"/>
            <a:ext cx="7885044"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Then Login into Power BI Service by using Microsoft developer account.</a:t>
            </a:r>
            <a:endParaRPr lang="en-IN" sz="1800" dirty="0">
              <a:solidFill>
                <a:srgbClr val="000000"/>
              </a:solidFill>
              <a:effectLst/>
              <a:latin typeface="Times New Roman" panose="02020603050405020304" pitchFamily="18" charset="0"/>
              <a:ea typeface="Calibri" panose="020F0502020204030204" pitchFamily="34" charset="0"/>
            </a:endParaRPr>
          </a:p>
          <a:p>
            <a:pPr>
              <a:buClr>
                <a:srgbClr val="56DDE4"/>
              </a:buClr>
            </a:pPr>
            <a:endParaRPr lang="en-IN" sz="1800" dirty="0">
              <a:effectLst/>
              <a:latin typeface="Arial" panose="020B0604020202020204" pitchFamily="34" charset="0"/>
              <a:ea typeface="Arial" panose="020B0604020202020204" pitchFamily="34" charset="0"/>
            </a:endParaRPr>
          </a:p>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Then create new project workspace for uploading dashboard and reports into this workspace.</a:t>
            </a:r>
            <a:endParaRPr lang="en-IN" sz="1800" dirty="0">
              <a:solidFill>
                <a:srgbClr val="000000"/>
              </a:solidFill>
              <a:effectLst/>
              <a:latin typeface="Times New Roman" panose="02020603050405020304" pitchFamily="18" charset="0"/>
              <a:ea typeface="Calibri" panose="020F0502020204030204" pitchFamily="34" charset="0"/>
            </a:endParaRPr>
          </a:p>
        </p:txBody>
      </p:sp>
      <p:sp>
        <p:nvSpPr>
          <p:cNvPr id="4" name="TextBox 3"/>
          <p:cNvSpPr txBox="1"/>
          <p:nvPr/>
        </p:nvSpPr>
        <p:spPr>
          <a:xfrm>
            <a:off x="410816" y="265043"/>
            <a:ext cx="9183757"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2. Power BI Online: Publish Dashboard </a:t>
            </a:r>
            <a:endParaRPr lang="en-IN" sz="3200" b="1" dirty="0">
              <a:solidFill>
                <a:schemeClr val="accent2"/>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exp11">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59026" y="1"/>
            <a:ext cx="12165496" cy="65863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994990"/>
            <a:ext cx="8596668" cy="2054087"/>
          </a:xfrm>
        </p:spPr>
        <p:txBody>
          <a:bodyPr>
            <a:normAutofit/>
          </a:bodyPr>
          <a:lstStyle/>
          <a:p>
            <a:pPr algn="ctr"/>
            <a:r>
              <a:rPr lang="en-US" sz="6000"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endParaRPr lang="en-IN" sz="6000"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Objective:</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1431235"/>
            <a:ext cx="8596668" cy="4610127"/>
          </a:xfrm>
        </p:spPr>
        <p:txBody>
          <a:bodyPr>
            <a:normAutofit/>
          </a:bodyPr>
          <a:lstStyle/>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run government, it is important to manage expenses. It’s a way by which any government can handle its economy.</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So, in this project we are going to analyze some key features that describes, how well a state government is in managing its economy as a categories of expenditure.</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This will helps management in creating and establishing new structure and models to reduce cost , high cost s not good at all.</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For this purpose, we will get our dataset from NITI Aayog from 1980-81 to 2015-16.</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IN" sz="1800" dirty="0">
                <a:solidFill>
                  <a:schemeClr val="tx1"/>
                </a:solidFill>
                <a:effectLst/>
                <a:latin typeface="Times New Roman" panose="02020603050405020304" pitchFamily="18" charset="0"/>
                <a:ea typeface="Times New Roman" panose="02020603050405020304" pitchFamily="18" charset="0"/>
              </a:rPr>
              <a:t>The </a:t>
            </a:r>
            <a:r>
              <a:rPr lang="en-IN" sz="1800" dirty="0">
                <a:solidFill>
                  <a:schemeClr val="tx1"/>
                </a:solidFill>
                <a:effectLst/>
                <a:highlight>
                  <a:srgbClr val="FFFFFF"/>
                </a:highlight>
                <a:latin typeface="Times New Roman" panose="02020603050405020304" pitchFamily="18" charset="0"/>
                <a:ea typeface="Times New Roman" panose="02020603050405020304" pitchFamily="18" charset="0"/>
              </a:rPr>
              <a:t>NITI Aayog is developing itself as a state-of-the-art resource centre with the necessary knowledge and skills that will enable it to act with speed, promote research and innovation, provide strategic policy vision for the government, and deal with contingent issues. </a:t>
            </a:r>
            <a:endParaRPr lang="en-IN" sz="1800" dirty="0">
              <a:solidFill>
                <a:schemeClr val="tx1"/>
              </a:solidFill>
              <a:effectLst/>
              <a:highlight>
                <a:srgbClr val="FFFFFF"/>
              </a:highlight>
              <a:latin typeface="Times New Roman" panose="02020603050405020304" pitchFamily="18" charset="0"/>
              <a:ea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Benefits:</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monitor government expenses of all categories.</a:t>
            </a:r>
            <a:endParaRPr lang="en-US"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have more precise financial and annual report state wise.</a:t>
            </a:r>
            <a:endParaRPr lang="en-US"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manage cost for future allotment.</a:t>
            </a:r>
            <a:endParaRPr lang="en-US"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To improve overall performance.</a:t>
            </a:r>
            <a:endParaRPr lang="en-IN"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87896"/>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About Dataset:</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1828800"/>
            <a:ext cx="8596668" cy="1709530"/>
          </a:xfrm>
        </p:spPr>
        <p:txBody>
          <a:bodyPr/>
          <a:lstStyle/>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The dataset as listed on NITI Aayog website from 1980_81 to 2015_16.</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You can find the dataset on the given link. https://www.niti.gov.in/ (https://www.niti.gov.in/) </a:t>
            </a:r>
            <a:endParaRPr lang="en-US"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solidFill>
                  <a:schemeClr val="tx1"/>
                </a:solidFill>
                <a:latin typeface="Times New Roman" panose="02020603050405020304" pitchFamily="18" charset="0"/>
                <a:cs typeface="Times New Roman" panose="02020603050405020304" pitchFamily="18" charset="0"/>
              </a:rPr>
              <a:t>Over raw dataset contains 8 table as category wise</a:t>
            </a:r>
            <a:endParaRPr 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IN" dirty="0">
              <a:solidFill>
                <a:schemeClr val="tx1"/>
              </a:solidFill>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75095" y="3538330"/>
            <a:ext cx="5972175" cy="283596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1"/>
            <a:ext cx="8596668" cy="622851"/>
          </a:xfrm>
        </p:spPr>
        <p:txBody>
          <a:bodyPr>
            <a:normAutofit fontScale="90000"/>
          </a:bodyPr>
          <a:lstStyle/>
          <a:p>
            <a:r>
              <a:rPr lang="en-US" sz="4000" b="1" dirty="0">
                <a:solidFill>
                  <a:schemeClr val="accent2"/>
                </a:solidFill>
                <a:latin typeface="Times New Roman" panose="02020603050405020304" pitchFamily="18" charset="0"/>
                <a:cs typeface="Times New Roman" panose="02020603050405020304" pitchFamily="18" charset="0"/>
              </a:rPr>
              <a:t>Data Preparation:</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677335" y="1510189"/>
            <a:ext cx="8241378" cy="2120068"/>
          </a:xfrm>
          <a:prstGeom prst="rect">
            <a:avLst/>
          </a:prstGeom>
          <a:noFill/>
        </p:spPr>
        <p:txBody>
          <a:bodyPr wrap="square" rtlCol="0">
            <a:spAutoFit/>
          </a:bodyPr>
          <a:lstStyle/>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 the Preparation Process, we will convert our original datasets with other necessary attributes format. </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Reconstruct the structure of the dataset.</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Unpivot it in MS excel with Power query editor.</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Clr>
                <a:schemeClr val="accent1"/>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Cleaning dataset: Removing blanks, dashes and “p” replacing with 0.</a:t>
            </a:r>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1">
            <a:extLst>
              <a:ext uri="{28A0092B-C50C-407E-A947-70E740481C1C}">
                <a14:useLocalDpi xmlns:a14="http://schemas.microsoft.com/office/drawing/2010/main" val="0"/>
              </a:ext>
            </a:extLst>
          </a:blip>
          <a:srcRect t="25076"/>
          <a:stretch>
            <a:fillRect/>
          </a:stretch>
        </p:blipFill>
        <p:spPr>
          <a:xfrm>
            <a:off x="344712" y="3630257"/>
            <a:ext cx="4863391" cy="2618142"/>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27584" b="17405"/>
          <a:stretch>
            <a:fillRect/>
          </a:stretch>
        </p:blipFill>
        <p:spPr>
          <a:xfrm>
            <a:off x="5685181" y="3630257"/>
            <a:ext cx="4691269" cy="2618142"/>
          </a:xfrm>
          <a:prstGeom prst="rect">
            <a:avLst/>
          </a:prstGeom>
        </p:spPr>
      </p:pic>
      <p:sp>
        <p:nvSpPr>
          <p:cNvPr id="8" name="Arrow: Right 7"/>
          <p:cNvSpPr/>
          <p:nvPr/>
        </p:nvSpPr>
        <p:spPr>
          <a:xfrm>
            <a:off x="4837043" y="4850296"/>
            <a:ext cx="1417983" cy="397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p:cNvSpPr txBox="1"/>
          <p:nvPr/>
        </p:nvSpPr>
        <p:spPr>
          <a:xfrm>
            <a:off x="677335" y="6453809"/>
            <a:ext cx="5802978"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Unstructured to stricture dataset</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923330"/>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Data Validation:</a:t>
            </a:r>
            <a:endParaRPr lang="en-IN" sz="4000" b="1" dirty="0">
              <a:solidFill>
                <a:schemeClr val="accent2"/>
              </a:solidFill>
              <a:latin typeface="Times New Roman" panose="02020603050405020304" pitchFamily="18" charset="0"/>
              <a:cs typeface="Times New Roman" panose="02020603050405020304" pitchFamily="18" charset="0"/>
            </a:endParaRPr>
          </a:p>
        </p:txBody>
      </p:sp>
      <p:pic>
        <p:nvPicPr>
          <p:cNvPr id="5" name="Picture 4"/>
          <p:cNvPicPr/>
          <p:nvPr/>
        </p:nvPicPr>
        <p:blipFill rotWithShape="1">
          <a:blip r:embed="rId1">
            <a:extLst>
              <a:ext uri="{28A0092B-C50C-407E-A947-70E740481C1C}">
                <a14:useLocalDpi xmlns:a14="http://schemas.microsoft.com/office/drawing/2010/main" val="0"/>
              </a:ext>
            </a:extLst>
          </a:blip>
          <a:srcRect r="17900"/>
          <a:stretch>
            <a:fillRect/>
          </a:stretch>
        </p:blipFill>
        <p:spPr bwMode="auto">
          <a:xfrm>
            <a:off x="1908313" y="3245788"/>
            <a:ext cx="4558746" cy="2446020"/>
          </a:xfrm>
          <a:prstGeom prst="rect">
            <a:avLst/>
          </a:prstGeom>
          <a:noFill/>
          <a:ln>
            <a:noFill/>
          </a:ln>
        </p:spPr>
      </p:pic>
      <p:sp>
        <p:nvSpPr>
          <p:cNvPr id="6" name="TextBox 5"/>
          <p:cNvSpPr txBox="1"/>
          <p:nvPr/>
        </p:nvSpPr>
        <p:spPr>
          <a:xfrm>
            <a:off x="808383" y="2001078"/>
            <a:ext cx="8282607"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Dataset contains blanks,’-’ and ‘p’ replacing all with 0. </a:t>
            </a:r>
            <a:endParaRPr lang="en-US" dirty="0">
              <a:latin typeface="Times New Roman" panose="02020603050405020304" pitchFamily="18" charset="0"/>
              <a:cs typeface="Times New Roman" panose="02020603050405020304" pitchFamily="18" charset="0"/>
            </a:endParaRPr>
          </a:p>
          <a:p>
            <a:pPr>
              <a:buClr>
                <a:srgbClr val="56DDE4"/>
              </a:buClr>
            </a:pPr>
            <a:endParaRPr lang="en-US" dirty="0">
              <a:latin typeface="Times New Roman" panose="02020603050405020304" pitchFamily="18" charset="0"/>
              <a:cs typeface="Times New Roman" panose="02020603050405020304" pitchFamily="18" charset="0"/>
            </a:endParaRPr>
          </a:p>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In years column some data points have extra text. </a:t>
            </a:r>
            <a:r>
              <a:rPr lang="en-IN" dirty="0">
                <a:solidFill>
                  <a:srgbClr val="000000"/>
                </a:solidFill>
                <a:latin typeface="Times New Roman" panose="02020603050405020304" pitchFamily="18" charset="0"/>
                <a:ea typeface="Calibri" panose="020F0502020204030204" pitchFamily="34" charset="0"/>
              </a:rPr>
              <a:t>To removed using </a:t>
            </a:r>
            <a:endParaRPr lang="en-IN" dirty="0">
              <a:solidFill>
                <a:srgbClr val="000000"/>
              </a:solidFill>
              <a:latin typeface="Times New Roman" panose="02020603050405020304" pitchFamily="18" charset="0"/>
              <a:ea typeface="Calibri" panose="020F0502020204030204" pitchFamily="34" charset="0"/>
            </a:endParaRPr>
          </a:p>
          <a:p>
            <a:pPr>
              <a:buClr>
                <a:srgbClr val="56DDE4"/>
              </a:buClr>
            </a:pPr>
            <a:r>
              <a:rPr lang="en-IN" dirty="0">
                <a:solidFill>
                  <a:srgbClr val="000000"/>
                </a:solidFill>
                <a:latin typeface="Times New Roman" panose="02020603050405020304" pitchFamily="18" charset="0"/>
                <a:ea typeface="Calibri" panose="020F0502020204030204" pitchFamily="34" charset="0"/>
              </a:rPr>
              <a:t>F</a:t>
            </a:r>
            <a:r>
              <a:rPr lang="en-IN" sz="1800" dirty="0">
                <a:solidFill>
                  <a:srgbClr val="000000"/>
                </a:solidFill>
                <a:effectLst/>
                <a:latin typeface="Times New Roman" panose="02020603050405020304" pitchFamily="18" charset="0"/>
                <a:ea typeface="Calibri" panose="020F0502020204030204" pitchFamily="34" charset="0"/>
              </a:rPr>
              <a:t>ormula “=Left (C2,7)” and apply it for whole column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48139"/>
          </a:xfrm>
        </p:spPr>
        <p:txBody>
          <a:bodyPr>
            <a:normAutofit/>
          </a:bodyPr>
          <a:lstStyle/>
          <a:p>
            <a:r>
              <a:rPr lang="en-IN" sz="4000" b="1" dirty="0">
                <a:solidFill>
                  <a:schemeClr val="accent2"/>
                </a:solidFill>
                <a:effectLst/>
                <a:latin typeface="Times New Roman" panose="02020603050405020304" pitchFamily="18" charset="0"/>
                <a:ea typeface="Arial" panose="020B0604020202020204" pitchFamily="34" charset="0"/>
              </a:rPr>
              <a:t>Export Data from Python</a:t>
            </a:r>
            <a:endParaRPr lang="en-IN" sz="4000" dirty="0">
              <a:solidFill>
                <a:schemeClr val="accent2"/>
              </a:solidFill>
            </a:endParaRPr>
          </a:p>
        </p:txBody>
      </p:sp>
      <p:sp>
        <p:nvSpPr>
          <p:cNvPr id="3" name="TextBox 2"/>
          <p:cNvSpPr txBox="1"/>
          <p:nvPr/>
        </p:nvSpPr>
        <p:spPr>
          <a:xfrm>
            <a:off x="677334" y="1656522"/>
            <a:ext cx="8917240" cy="1785104"/>
          </a:xfrm>
          <a:prstGeom prst="rect">
            <a:avLst/>
          </a:prstGeom>
          <a:noFill/>
        </p:spPr>
        <p:txBody>
          <a:bodyPr wrap="square" rtlCol="0">
            <a:spAutoFit/>
          </a:bodyPr>
          <a:lstStyle/>
          <a:p>
            <a:pPr marR="146050" lvl="1">
              <a:spcAft>
                <a:spcPts val="0"/>
              </a:spcAft>
            </a:pPr>
            <a:r>
              <a:rPr lang="en-IN" sz="2000" b="1" dirty="0">
                <a:solidFill>
                  <a:schemeClr val="accent2"/>
                </a:solidFill>
                <a:effectLst/>
                <a:latin typeface="Times New Roman" panose="02020603050405020304" pitchFamily="18" charset="0"/>
                <a:ea typeface="Calibri" panose="020F0502020204030204" pitchFamily="34" charset="0"/>
              </a:rPr>
              <a:t>Perform Exploratory Data Analysis Using Python:</a:t>
            </a:r>
            <a:endParaRPr lang="en-IN" sz="2000" dirty="0">
              <a:solidFill>
                <a:schemeClr val="accent2"/>
              </a:solidFill>
              <a:latin typeface="Arial" panose="020B0604020202020204" pitchFamily="34" charset="0"/>
              <a:ea typeface="Calibri" panose="020F0502020204030204" pitchFamily="34"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Import Python Modules</a:t>
            </a:r>
            <a:endParaRPr lang="en-IN" b="1" dirty="0">
              <a:effectLst/>
              <a:latin typeface="Times New Roman" panose="02020603050405020304" pitchFamily="18" charset="0"/>
              <a:ea typeface="Calibri" panose="020F0502020204030204" pitchFamily="34" charset="0"/>
              <a:cs typeface="Times New Roman" panose="02020603050405020304" pitchFamily="18"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Load Dataset</a:t>
            </a:r>
            <a:endParaRPr lang="en-IN" b="1" dirty="0">
              <a:effectLst/>
              <a:latin typeface="Times New Roman" panose="02020603050405020304" pitchFamily="18" charset="0"/>
              <a:ea typeface="Calibri" panose="020F0502020204030204" pitchFamily="34" charset="0"/>
              <a:cs typeface="Times New Roman" panose="02020603050405020304" pitchFamily="18"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Data Preparation</a:t>
            </a:r>
            <a:endParaRPr lang="en-IN" dirty="0">
              <a:latin typeface="Times New Roman" panose="02020603050405020304" pitchFamily="18" charset="0"/>
              <a:ea typeface="Calibri" panose="020F0502020204030204" pitchFamily="34" charset="0"/>
              <a:cs typeface="Times New Roman" panose="02020603050405020304" pitchFamily="18" charset="0"/>
            </a:endParaRPr>
          </a:p>
          <a:p>
            <a:pPr marL="800100" marR="146050" lvl="1" indent="-342900">
              <a:spcAft>
                <a:spcPts val="0"/>
              </a:spcAft>
              <a:buFont typeface="+mj-lt"/>
              <a:buAutoNum type="arabicPeriod"/>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EDA: Data Visualization</a:t>
            </a:r>
            <a:endParaRPr lang="en-IN" dirty="0">
              <a:effectLst/>
              <a:latin typeface="Times New Roman" panose="02020603050405020304" pitchFamily="18" charset="0"/>
              <a:ea typeface="Arial" panose="020B0604020202020204" pitchFamily="34" charset="0"/>
              <a:cs typeface="Times New Roman" panose="02020603050405020304" pitchFamily="18" charset="0"/>
            </a:endParaRPr>
          </a:p>
          <a:p>
            <a:endParaRPr lang="en-IN" dirty="0"/>
          </a:p>
        </p:txBody>
      </p:sp>
      <p:pic>
        <p:nvPicPr>
          <p:cNvPr id="4" name="Picture 3"/>
          <p:cNvPicPr/>
          <p:nvPr/>
        </p:nvPicPr>
        <p:blipFill>
          <a:blip r:embed="rId1">
            <a:extLst>
              <a:ext uri="{28A0092B-C50C-407E-A947-70E740481C1C}">
                <a14:useLocalDpi xmlns:a14="http://schemas.microsoft.com/office/drawing/2010/main" val="0"/>
              </a:ext>
            </a:extLst>
          </a:blip>
          <a:srcRect/>
          <a:stretch>
            <a:fillRect/>
          </a:stretch>
        </p:blipFill>
        <p:spPr bwMode="auto">
          <a:xfrm>
            <a:off x="823291" y="3429000"/>
            <a:ext cx="7366552" cy="2136913"/>
          </a:xfrm>
          <a:prstGeom prst="rect">
            <a:avLst/>
          </a:prstGeom>
          <a:noFill/>
          <a:ln>
            <a:noFill/>
          </a:ln>
        </p:spPr>
      </p:pic>
      <p:sp>
        <p:nvSpPr>
          <p:cNvPr id="5" name="TextBox 4"/>
          <p:cNvSpPr txBox="1"/>
          <p:nvPr/>
        </p:nvSpPr>
        <p:spPr>
          <a:xfrm>
            <a:off x="823291" y="5565913"/>
            <a:ext cx="5617266"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Extracting cleaned dataset</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662609"/>
          </a:xfrm>
        </p:spPr>
        <p:txBody>
          <a:bodyPr>
            <a:normAutofit fontScale="90000"/>
          </a:bodyPr>
          <a:lstStyle/>
          <a:p>
            <a:r>
              <a:rPr lang="en-US" sz="4000" b="1" dirty="0">
                <a:solidFill>
                  <a:schemeClr val="accent2"/>
                </a:solidFill>
                <a:latin typeface="Times New Roman" panose="02020603050405020304" pitchFamily="18" charset="0"/>
                <a:cs typeface="Times New Roman" panose="02020603050405020304" pitchFamily="18" charset="0"/>
              </a:rPr>
              <a:t>Architecture:</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6" name="Rectangle: Rounded Corners 5"/>
          <p:cNvSpPr/>
          <p:nvPr/>
        </p:nvSpPr>
        <p:spPr>
          <a:xfrm>
            <a:off x="410817" y="1749287"/>
            <a:ext cx="2226366" cy="1205948"/>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Transformation</a:t>
            </a:r>
            <a:endParaRPr lang="en-IN" sz="2000" b="1" dirty="0">
              <a:latin typeface="Times New Roman" panose="02020603050405020304" pitchFamily="18" charset="0"/>
              <a:cs typeface="Times New Roman" panose="02020603050405020304" pitchFamily="18" charset="0"/>
            </a:endParaRPr>
          </a:p>
        </p:txBody>
      </p:sp>
      <p:sp>
        <p:nvSpPr>
          <p:cNvPr id="7" name="Rectangle: Rounded Corners 6"/>
          <p:cNvSpPr/>
          <p:nvPr/>
        </p:nvSpPr>
        <p:spPr>
          <a:xfrm>
            <a:off x="2941983" y="1749287"/>
            <a:ext cx="1921565" cy="1205948"/>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Cleaning</a:t>
            </a:r>
            <a:endParaRPr lang="en-IN" sz="2000" b="1" dirty="0">
              <a:latin typeface="Times New Roman" panose="02020603050405020304" pitchFamily="18" charset="0"/>
              <a:cs typeface="Times New Roman" panose="02020603050405020304" pitchFamily="18" charset="0"/>
            </a:endParaRPr>
          </a:p>
        </p:txBody>
      </p:sp>
      <p:sp>
        <p:nvSpPr>
          <p:cNvPr id="8" name="Rectangle: Rounded Corners 7"/>
          <p:cNvSpPr/>
          <p:nvPr/>
        </p:nvSpPr>
        <p:spPr>
          <a:xfrm>
            <a:off x="5261115" y="1749287"/>
            <a:ext cx="2067339" cy="1205948"/>
          </a:xfrm>
          <a:prstGeom prst="roundRect">
            <a:avLst/>
          </a:prstGeom>
          <a:solidFill>
            <a:srgbClr val="56DDE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Data Visualization</a:t>
            </a:r>
            <a:endParaRPr lang="en-IN" sz="2000" b="1" dirty="0">
              <a:latin typeface="Times New Roman" panose="02020603050405020304" pitchFamily="18" charset="0"/>
              <a:cs typeface="Times New Roman" panose="02020603050405020304" pitchFamily="18" charset="0"/>
            </a:endParaRPr>
          </a:p>
          <a:p>
            <a:pPr algn="ctr"/>
            <a:endParaRPr lang="en-IN" dirty="0"/>
          </a:p>
        </p:txBody>
      </p:sp>
      <p:sp>
        <p:nvSpPr>
          <p:cNvPr id="9" name="Rectangle: Rounded Corners 8"/>
          <p:cNvSpPr/>
          <p:nvPr/>
        </p:nvSpPr>
        <p:spPr>
          <a:xfrm>
            <a:off x="7659757" y="1749287"/>
            <a:ext cx="1736038" cy="12059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Times New Roman" panose="02020603050405020304" pitchFamily="18" charset="0"/>
                <a:cs typeface="Times New Roman" panose="02020603050405020304" pitchFamily="18" charset="0"/>
              </a:rPr>
              <a:t>Development</a:t>
            </a:r>
            <a:endParaRPr lang="en-IN" sz="2000" b="1" dirty="0">
              <a:latin typeface="Times New Roman" panose="02020603050405020304" pitchFamily="18" charset="0"/>
              <a:cs typeface="Times New Roman" panose="02020603050405020304" pitchFamily="18" charset="0"/>
            </a:endParaRPr>
          </a:p>
        </p:txBody>
      </p:sp>
      <p:sp>
        <p:nvSpPr>
          <p:cNvPr id="10" name="Arrow: Right 9"/>
          <p:cNvSpPr/>
          <p:nvPr/>
        </p:nvSpPr>
        <p:spPr>
          <a:xfrm>
            <a:off x="2637183" y="2133600"/>
            <a:ext cx="331305" cy="318052"/>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Right 10"/>
          <p:cNvSpPr/>
          <p:nvPr/>
        </p:nvSpPr>
        <p:spPr>
          <a:xfrm>
            <a:off x="4863550" y="2133600"/>
            <a:ext cx="371061" cy="318052"/>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p:cNvSpPr/>
          <p:nvPr/>
        </p:nvSpPr>
        <p:spPr>
          <a:xfrm>
            <a:off x="7341704" y="2133600"/>
            <a:ext cx="318053"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p:cNvSpPr/>
          <p:nvPr/>
        </p:nvSpPr>
        <p:spPr>
          <a:xfrm>
            <a:off x="960782" y="2835965"/>
            <a:ext cx="2014331"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Unpivoting dataset</a:t>
            </a:r>
            <a:endParaRPr lang="en-IN" sz="2000" b="1" dirty="0">
              <a:solidFill>
                <a:schemeClr val="tx1"/>
              </a:solidFill>
              <a:latin typeface="Times New Roman" panose="02020603050405020304" pitchFamily="18" charset="0"/>
              <a:cs typeface="Times New Roman" panose="02020603050405020304" pitchFamily="18" charset="0"/>
            </a:endParaRPr>
          </a:p>
        </p:txBody>
      </p:sp>
      <p:sp>
        <p:nvSpPr>
          <p:cNvPr id="14" name="Rectangle: Rounded Corners 13"/>
          <p:cNvSpPr/>
          <p:nvPr/>
        </p:nvSpPr>
        <p:spPr>
          <a:xfrm>
            <a:off x="3525077"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Removing blanks and duplicated rows</a:t>
            </a:r>
            <a:endParaRPr lang="en-IN" sz="2000" b="1" dirty="0">
              <a:solidFill>
                <a:schemeClr val="tx1"/>
              </a:solidFill>
              <a:latin typeface="Times New Roman" panose="02020603050405020304" pitchFamily="18" charset="0"/>
              <a:cs typeface="Times New Roman" panose="02020603050405020304" pitchFamily="18" charset="0"/>
            </a:endParaRPr>
          </a:p>
          <a:p>
            <a:pPr algn="ctr"/>
            <a:endParaRPr lang="en-IN" dirty="0"/>
          </a:p>
        </p:txBody>
      </p:sp>
      <p:sp>
        <p:nvSpPr>
          <p:cNvPr id="15" name="Rectangle: Rounded Corners 14"/>
          <p:cNvSpPr/>
          <p:nvPr/>
        </p:nvSpPr>
        <p:spPr>
          <a:xfrm>
            <a:off x="5923719"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tx1"/>
                </a:solidFill>
                <a:latin typeface="Times New Roman" panose="02020603050405020304" pitchFamily="18" charset="0"/>
                <a:cs typeface="Times New Roman" panose="02020603050405020304" pitchFamily="18" charset="0"/>
              </a:rPr>
              <a:t>Making Insightful Dashboard</a:t>
            </a:r>
            <a:endParaRPr lang="en-IN" sz="1800" b="1" dirty="0">
              <a:solidFill>
                <a:schemeClr val="tx1"/>
              </a:solidFill>
              <a:latin typeface="Times New Roman" panose="02020603050405020304" pitchFamily="18" charset="0"/>
              <a:cs typeface="Times New Roman" panose="02020603050405020304" pitchFamily="18" charset="0"/>
            </a:endParaRPr>
          </a:p>
        </p:txBody>
      </p:sp>
      <p:sp>
        <p:nvSpPr>
          <p:cNvPr id="16" name="Rectangle: Rounded Corners 15"/>
          <p:cNvSpPr/>
          <p:nvPr/>
        </p:nvSpPr>
        <p:spPr>
          <a:xfrm>
            <a:off x="8335617" y="2849217"/>
            <a:ext cx="1736038" cy="135172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anose="02020603050405020304" pitchFamily="18" charset="0"/>
                <a:cs typeface="Times New Roman" panose="02020603050405020304" pitchFamily="18" charset="0"/>
              </a:rPr>
              <a:t>Publishing</a:t>
            </a:r>
            <a:endParaRPr lang="en-US" sz="2000" b="1" dirty="0">
              <a:solidFill>
                <a:schemeClr val="tx1"/>
              </a:solidFill>
              <a:latin typeface="Times New Roman" panose="02020603050405020304" pitchFamily="18" charset="0"/>
              <a:cs typeface="Times New Roman" panose="02020603050405020304" pitchFamily="18" charset="0"/>
            </a:endParaRPr>
          </a:p>
          <a:p>
            <a:pPr algn="ctr"/>
            <a:r>
              <a:rPr lang="en-US" sz="2000" b="1" dirty="0">
                <a:solidFill>
                  <a:schemeClr val="tx1"/>
                </a:solidFill>
                <a:latin typeface="Times New Roman" panose="02020603050405020304" pitchFamily="18" charset="0"/>
                <a:cs typeface="Times New Roman" panose="02020603050405020304" pitchFamily="18" charset="0"/>
              </a:rPr>
              <a:t>dashboard</a:t>
            </a:r>
            <a:endParaRPr lang="en-IN" sz="2000" b="1" dirty="0">
              <a:solidFill>
                <a:schemeClr val="tx1"/>
              </a:solidFill>
              <a:latin typeface="Times New Roman" panose="02020603050405020304" pitchFamily="18" charset="0"/>
              <a:cs typeface="Times New Roman" panose="02020603050405020304" pitchFamily="18" charset="0"/>
            </a:endParaRPr>
          </a:p>
        </p:txBody>
      </p:sp>
      <p:pic>
        <p:nvPicPr>
          <p:cNvPr id="20" name="Picture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525077" y="4863547"/>
            <a:ext cx="1709534" cy="914399"/>
          </a:xfrm>
          <a:prstGeom prst="rect">
            <a:avLst/>
          </a:prstGeom>
        </p:spPr>
      </p:pic>
      <p:sp>
        <p:nvSpPr>
          <p:cNvPr id="21" name="Arrow: Down 20"/>
          <p:cNvSpPr/>
          <p:nvPr/>
        </p:nvSpPr>
        <p:spPr>
          <a:xfrm>
            <a:off x="4161182" y="4200939"/>
            <a:ext cx="304801"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Down 21"/>
          <p:cNvSpPr/>
          <p:nvPr/>
        </p:nvSpPr>
        <p:spPr>
          <a:xfrm>
            <a:off x="1762539" y="4200939"/>
            <a:ext cx="304802"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p:cNvSpPr/>
          <p:nvPr/>
        </p:nvSpPr>
        <p:spPr>
          <a:xfrm>
            <a:off x="6573078" y="4200939"/>
            <a:ext cx="357809" cy="54333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Down 23"/>
          <p:cNvSpPr/>
          <p:nvPr/>
        </p:nvSpPr>
        <p:spPr>
          <a:xfrm>
            <a:off x="8971720" y="4187687"/>
            <a:ext cx="302283" cy="5565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p:cNvSpPr txBox="1"/>
          <p:nvPr/>
        </p:nvSpPr>
        <p:spPr>
          <a:xfrm>
            <a:off x="960782" y="5989983"/>
            <a:ext cx="6698975"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Architecture of process and tools </a:t>
            </a:r>
            <a:endParaRPr lang="en-IN" sz="1400" dirty="0">
              <a:latin typeface="Times New Roman" panose="02020603050405020304" pitchFamily="18" charset="0"/>
              <a:cs typeface="Times New Roman" panose="02020603050405020304" pitchFamily="18" charset="0"/>
            </a:endParaRPr>
          </a:p>
        </p:txBody>
      </p:sp>
      <p:pic>
        <p:nvPicPr>
          <p:cNvPr id="27" name="image4.png"/>
          <p:cNvPicPr/>
          <p:nvPr/>
        </p:nvPicPr>
        <p:blipFill>
          <a:blip r:embed="rId2"/>
          <a:srcRect/>
          <a:stretch>
            <a:fillRect/>
          </a:stretch>
        </p:blipFill>
        <p:spPr>
          <a:xfrm>
            <a:off x="960781" y="4791075"/>
            <a:ext cx="1861931" cy="854351"/>
          </a:xfrm>
          <a:prstGeom prst="rect">
            <a:avLst/>
          </a:prstGeom>
        </p:spPr>
      </p:pic>
      <p:pic>
        <p:nvPicPr>
          <p:cNvPr id="28" name="Picture 27" descr="Image result for novypro images"/>
          <p:cNvPicPr/>
          <p:nvPr/>
        </p:nvPicPr>
        <p:blipFill>
          <a:blip r:embed="rId3">
            <a:extLst>
              <a:ext uri="{28A0092B-C50C-407E-A947-70E740481C1C}">
                <a14:useLocalDpi xmlns:a14="http://schemas.microsoft.com/office/drawing/2010/main" val="0"/>
              </a:ext>
            </a:extLst>
          </a:blip>
          <a:srcRect/>
          <a:stretch>
            <a:fillRect/>
          </a:stretch>
        </p:blipFill>
        <p:spPr bwMode="auto">
          <a:xfrm>
            <a:off x="8309116" y="4744279"/>
            <a:ext cx="1861931" cy="1205948"/>
          </a:xfrm>
          <a:prstGeom prst="rect">
            <a:avLst/>
          </a:prstGeom>
          <a:noFill/>
          <a:ln>
            <a:noFill/>
          </a:ln>
        </p:spPr>
      </p:pic>
      <p:pic>
        <p:nvPicPr>
          <p:cNvPr id="29" name="image6.png"/>
          <p:cNvPicPr/>
          <p:nvPr/>
        </p:nvPicPr>
        <p:blipFill>
          <a:blip r:embed="rId4"/>
          <a:srcRect/>
          <a:stretch>
            <a:fillRect/>
          </a:stretch>
        </p:blipFill>
        <p:spPr>
          <a:xfrm>
            <a:off x="5981702" y="4797289"/>
            <a:ext cx="1572037" cy="9806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318052"/>
            <a:ext cx="8596668" cy="702365"/>
          </a:xfrm>
        </p:spPr>
        <p:txBody>
          <a:bodyPr>
            <a:normAutofit/>
          </a:bodyPr>
          <a:lstStyle/>
          <a:p>
            <a:r>
              <a:rPr lang="en-US" sz="4000" b="1" dirty="0">
                <a:solidFill>
                  <a:schemeClr val="accent2"/>
                </a:solidFill>
                <a:latin typeface="Times New Roman" panose="02020603050405020304" pitchFamily="18" charset="0"/>
                <a:cs typeface="Times New Roman" panose="02020603050405020304" pitchFamily="18" charset="0"/>
              </a:rPr>
              <a:t>Development:</a:t>
            </a:r>
            <a:endParaRPr lang="en-IN" sz="4000" b="1" dirty="0">
              <a:solidFill>
                <a:schemeClr val="accent2"/>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795129" y="1232452"/>
            <a:ext cx="9024731" cy="584775"/>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1. Power BI: Creating Dashboard</a:t>
            </a:r>
            <a:endParaRPr lang="en-IN" sz="3200" b="1" dirty="0">
              <a:solidFill>
                <a:schemeClr val="accent2"/>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83096" y="1844597"/>
            <a:ext cx="9024731" cy="1200329"/>
          </a:xfrm>
          <a:prstGeom prst="rect">
            <a:avLst/>
          </a:prstGeom>
          <a:noFill/>
        </p:spPr>
        <p:txBody>
          <a:bodyPr wrap="square" rtlCol="0">
            <a:spAutoFit/>
          </a:bodyPr>
          <a:lstStyle/>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Load cleaned dataset on Power BI</a:t>
            </a:r>
            <a:r>
              <a:rPr lang="en-IN" sz="1800" b="1" dirty="0">
                <a:solidFill>
                  <a:srgbClr val="000000"/>
                </a:solidFill>
                <a:effectLst/>
                <a:latin typeface="Times New Roman" panose="02020603050405020304" pitchFamily="18" charset="0"/>
                <a:ea typeface="Calibri" panose="020F0502020204030204" pitchFamily="34" charset="0"/>
              </a:rPr>
              <a:t> </a:t>
            </a:r>
            <a:r>
              <a:rPr lang="en-IN" sz="1800" dirty="0">
                <a:solidFill>
                  <a:srgbClr val="000000"/>
                </a:solidFill>
                <a:effectLst/>
                <a:latin typeface="Times New Roman" panose="02020603050405020304" pitchFamily="18" charset="0"/>
                <a:ea typeface="Calibri" panose="020F0502020204030204" pitchFamily="34" charset="0"/>
              </a:rPr>
              <a:t>and creates visuals for dashboard.</a:t>
            </a:r>
            <a:endParaRPr lang="en-IN" sz="1800" dirty="0">
              <a:solidFill>
                <a:srgbClr val="000000"/>
              </a:solidFill>
              <a:effectLst/>
              <a:latin typeface="Times New Roman" panose="02020603050405020304" pitchFamily="18" charset="0"/>
              <a:ea typeface="Calibri" panose="020F0502020204030204" pitchFamily="34" charset="0"/>
            </a:endParaRPr>
          </a:p>
          <a:p>
            <a:pPr>
              <a:buClr>
                <a:srgbClr val="56DDE4"/>
              </a:buClr>
            </a:pPr>
            <a:endParaRPr lang="en-IN" sz="1800" dirty="0">
              <a:solidFill>
                <a:srgbClr val="000000"/>
              </a:solidFill>
              <a:effectLst/>
              <a:latin typeface="Times New Roman" panose="02020603050405020304" pitchFamily="18" charset="0"/>
              <a:ea typeface="Calibri" panose="020F0502020204030204" pitchFamily="34" charset="0"/>
            </a:endParaRPr>
          </a:p>
          <a:p>
            <a:pPr marL="285750" indent="-285750">
              <a:buClr>
                <a:srgbClr val="56DDE4"/>
              </a:buClr>
              <a:buFont typeface="Wingdings" panose="05000000000000000000" pitchFamily="2" charset="2"/>
              <a:buChar char="v"/>
            </a:pPr>
            <a:r>
              <a:rPr lang="en-IN" sz="1800" dirty="0">
                <a:solidFill>
                  <a:srgbClr val="000000"/>
                </a:solidFill>
                <a:effectLst/>
                <a:latin typeface="Times New Roman" panose="02020603050405020304" pitchFamily="18" charset="0"/>
                <a:ea typeface="Calibri" panose="020F0502020204030204" pitchFamily="34" charset="0"/>
              </a:rPr>
              <a:t>After creating all visual, create insightful dashboard.</a:t>
            </a:r>
            <a:endParaRPr lang="en-IN" sz="1800" dirty="0">
              <a:effectLst/>
              <a:latin typeface="Arial" panose="020B0604020202020204" pitchFamily="34" charset="0"/>
              <a:ea typeface="Arial" panose="020B0604020202020204" pitchFamily="34" charset="0"/>
            </a:endParaRPr>
          </a:p>
          <a:p>
            <a:pPr marL="285750" indent="-285750">
              <a:buClr>
                <a:srgbClr val="56DDE4"/>
              </a:buClr>
              <a:buFont typeface="Wingdings" panose="05000000000000000000" pitchFamily="2" charset="2"/>
              <a:buChar char="v"/>
            </a:pPr>
            <a:endParaRPr lang="en-IN" sz="1800" dirty="0">
              <a:effectLst/>
              <a:latin typeface="Arial" panose="020B0604020202020204" pitchFamily="34" charset="0"/>
              <a:ea typeface="Arial" panose="020B0604020202020204" pitchFamily="34" charset="0"/>
            </a:endParaRPr>
          </a:p>
        </p:txBody>
      </p:sp>
      <p:sp>
        <p:nvSpPr>
          <p:cNvPr id="8" name="TextBox 7"/>
          <p:cNvSpPr txBox="1"/>
          <p:nvPr/>
        </p:nvSpPr>
        <p:spPr>
          <a:xfrm>
            <a:off x="927651" y="5433391"/>
            <a:ext cx="6917635"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 Slicer and tree map for expenditure category</a:t>
            </a:r>
            <a:endParaRPr lang="en-IN" sz="1400" dirty="0">
              <a:latin typeface="Times New Roman" panose="02020603050405020304" pitchFamily="18" charset="0"/>
              <a:cs typeface="Times New Roman" panose="02020603050405020304" pitchFamily="18" charset="0"/>
            </a:endParaRPr>
          </a:p>
        </p:txBody>
      </p:sp>
      <p:pic>
        <p:nvPicPr>
          <p:cNvPr id="9" name="Picture 8"/>
          <p:cNvPicPr/>
          <p:nvPr/>
        </p:nvPicPr>
        <p:blipFill>
          <a:blip r:embed="rId1">
            <a:extLst>
              <a:ext uri="{28A0092B-C50C-407E-A947-70E740481C1C}">
                <a14:useLocalDpi xmlns:a14="http://schemas.microsoft.com/office/drawing/2010/main" val="0"/>
              </a:ext>
            </a:extLst>
          </a:blip>
          <a:srcRect/>
          <a:stretch>
            <a:fillRect/>
          </a:stretch>
        </p:blipFill>
        <p:spPr bwMode="auto">
          <a:xfrm>
            <a:off x="677335" y="2767926"/>
            <a:ext cx="3445565" cy="2506437"/>
          </a:xfrm>
          <a:prstGeom prst="rect">
            <a:avLst/>
          </a:prstGeom>
          <a:noFill/>
          <a:ln>
            <a:noFill/>
          </a:ln>
        </p:spPr>
      </p:pic>
      <p:pic>
        <p:nvPicPr>
          <p:cNvPr id="10" name="Picture 9"/>
          <p:cNvPicPr/>
          <p:nvPr/>
        </p:nvPicPr>
        <p:blipFill>
          <a:blip r:embed="rId2">
            <a:extLst>
              <a:ext uri="{28A0092B-C50C-407E-A947-70E740481C1C}">
                <a14:useLocalDpi xmlns:a14="http://schemas.microsoft.com/office/drawing/2010/main" val="0"/>
              </a:ext>
            </a:extLst>
          </a:blip>
          <a:srcRect/>
          <a:stretch>
            <a:fillRect/>
          </a:stretch>
        </p:blipFill>
        <p:spPr bwMode="auto">
          <a:xfrm>
            <a:off x="4359964" y="2767927"/>
            <a:ext cx="4280453" cy="2506438"/>
          </a:xfrm>
          <a:prstGeom prst="rect">
            <a:avLst/>
          </a:prstGeom>
          <a:noFill/>
          <a:ln>
            <a:noFill/>
          </a:ln>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2816</Words>
  <Application>WPS Presentation</Application>
  <PresentationFormat>Widescreen</PresentationFormat>
  <Paragraphs>109</Paragraphs>
  <Slides>15</Slides>
  <Notes>0</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15</vt:i4>
      </vt:variant>
    </vt:vector>
  </HeadingPairs>
  <TitlesOfParts>
    <vt:vector size="26" baseType="lpstr">
      <vt:lpstr>Arial</vt:lpstr>
      <vt:lpstr>SimSun</vt:lpstr>
      <vt:lpstr>Wingdings</vt:lpstr>
      <vt:lpstr>Wingdings 3</vt:lpstr>
      <vt:lpstr>Arial</vt:lpstr>
      <vt:lpstr>Times New Roman</vt:lpstr>
      <vt:lpstr>Calibri</vt:lpstr>
      <vt:lpstr>Trebuchet MS</vt:lpstr>
      <vt:lpstr>Microsoft YaHei</vt:lpstr>
      <vt:lpstr>Arial Unicode MS</vt:lpstr>
      <vt:lpstr>Facet</vt:lpstr>
      <vt:lpstr>Expenditure Data Analysis Project </vt:lpstr>
      <vt:lpstr>Objective:</vt:lpstr>
      <vt:lpstr>Benefits:</vt:lpstr>
      <vt:lpstr>About Dataset:</vt:lpstr>
      <vt:lpstr>Data Preparation:</vt:lpstr>
      <vt:lpstr>Data Validation:</vt:lpstr>
      <vt:lpstr>Export Data from Python</vt:lpstr>
      <vt:lpstr>Architecture:</vt:lpstr>
      <vt:lpstr>Development:</vt:lpstr>
      <vt:lpstr>PowerPoint 演示文稿</vt:lpstr>
      <vt:lpstr>PowerPoint 演示文稿</vt:lpstr>
      <vt:lpstr>Final Dashboard:</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Expenditure Data Analysis</dc:title>
  <dc:creator>Swati</dc:creator>
  <cp:lastModifiedBy>suman</cp:lastModifiedBy>
  <cp:revision>75</cp:revision>
  <dcterms:created xsi:type="dcterms:W3CDTF">2023-04-25T11:55:00Z</dcterms:created>
  <dcterms:modified xsi:type="dcterms:W3CDTF">2025-08-21T10:22:45Z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AD562F181A22494D816D8AE5E66915C0_12</vt:lpwstr>
  </property>
  <property fmtid="{D5CDD505-2E9C-101B-9397-08002B2CF9AE}" pid="3" name="KSOProductBuildVer">
    <vt:lpwstr>2057-12.2.0.21936</vt:lpwstr>
  </property>
</Properties>
</file>

<file path=docProps/thumbnail.jpeg>
</file>